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7" r:id="rId1"/>
  </p:sldMasterIdLst>
  <p:notesMasterIdLst>
    <p:notesMasterId r:id="rId10"/>
  </p:notesMasterIdLst>
  <p:sldIdLst>
    <p:sldId id="256" r:id="rId2"/>
    <p:sldId id="257" r:id="rId3"/>
    <p:sldId id="258" r:id="rId4"/>
    <p:sldId id="259" r:id="rId5"/>
    <p:sldId id="260" r:id="rId6"/>
    <p:sldId id="261" r:id="rId7"/>
    <p:sldId id="262" r:id="rId8"/>
    <p:sldId id="263"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64" autoAdjust="0"/>
    <p:restoredTop sz="94660"/>
  </p:normalViewPr>
  <p:slideViewPr>
    <p:cSldViewPr snapToGrid="0">
      <p:cViewPr varScale="1">
        <p:scale>
          <a:sx n="41" d="100"/>
          <a:sy n="41" d="100"/>
        </p:scale>
        <p:origin x="95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980B36-15A2-4FE2-848A-A6344C22A3BE}" type="datetimeFigureOut">
              <a:rPr lang="en-US" smtClean="0"/>
              <a:t>4/18/2020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DD7FC7-2D1C-4575-98CC-A64489BB9627}" type="slidenum">
              <a:rPr lang="en-US" smtClean="0"/>
              <a:t>‹#›</a:t>
            </a:fld>
            <a:endParaRPr lang="en-US"/>
          </a:p>
        </p:txBody>
      </p:sp>
    </p:spTree>
    <p:extLst>
      <p:ext uri="{BB962C8B-B14F-4D97-AF65-F5344CB8AC3E}">
        <p14:creationId xmlns:p14="http://schemas.microsoft.com/office/powerpoint/2010/main" val="1221074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As days go by, new technologies develop, and this is due to the commitment of scientists and other people in the field to show concern and lead to significant improvements in life. Genetic engineering is the most controversial of all the technologies that impact on life. According to Flores (2019), GE is the artificial manipulation, modification, and recombination of the DNA or, at times other nucleic molecules to modify an organism or population of organisms. The ideas on GE were developed by a Swiss microbiologist Werner Aber and his techniques have been getting changed overtime to make it is more applicable in different sectors of the economy. The process of GE takes place in three distinct stages; isolation of DNS fragments from door organisms. The second step is the insertion of donor DNA fragments into a vector genome, and the last step is the growth of a recombinant vector in an appropriate host. I strongly feel that GE needs to be restricted by law because it causes adverse effects on both humans and other animals. However, there are counter-arguments poses to challenge my ideas.</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2</a:t>
            </a:fld>
            <a:endParaRPr lang="en-US"/>
          </a:p>
        </p:txBody>
      </p:sp>
    </p:spTree>
    <p:extLst>
      <p:ext uri="{BB962C8B-B14F-4D97-AF65-F5344CB8AC3E}">
        <p14:creationId xmlns:p14="http://schemas.microsoft.com/office/powerpoint/2010/main" val="41834297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scientists who launched a counter-argument had it that genetic engineering should be left without the restrictions of the law. Their argument was based on the benefits that result from the GE techniques. They clarified that in the field of medicine, there are drugs, mainly vaccines that have been developed from genetic modification to boost human immunity against the infection. As well, the issue of food insecurity has been addressed in that the GMOs, specifically the crops, are high production in having the ability the adapt better to the prevailing conditions for high yields. The insecticides have also been developed, and this has also led to significant improvement in human life. Scientists have also been in a position to develop GMOs with the most desirable characteristics, and that can be transferred to the next generation.</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3</a:t>
            </a:fld>
            <a:endParaRPr lang="en-US"/>
          </a:p>
        </p:txBody>
      </p:sp>
    </p:spTree>
    <p:extLst>
      <p:ext uri="{BB962C8B-B14F-4D97-AF65-F5344CB8AC3E}">
        <p14:creationId xmlns:p14="http://schemas.microsoft.com/office/powerpoint/2010/main" val="20113460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 The cost of production has been lowered by integrating the beneficial biotechnologies in both food and drug industries. This happens because the yields of the products increase significantly. Some scientists feel that genetic engineering can lead to the stoppage of human genetic infections. It is speculated that with time humans will be capable of manipulating the DNA and combat some genetic disorder, and this could lead to a healthy life (</a:t>
            </a:r>
            <a:r>
              <a:rPr lang="en-US" dirty="0" err="1" smtClean="0"/>
              <a:t>Gatew</a:t>
            </a:r>
            <a:r>
              <a:rPr lang="en-US" dirty="0" smtClean="0"/>
              <a:t> &amp; </a:t>
            </a:r>
            <a:r>
              <a:rPr lang="en-US" dirty="0" err="1" smtClean="0"/>
              <a:t>Mengistu</a:t>
            </a:r>
            <a:r>
              <a:rPr lang="en-US" dirty="0" smtClean="0"/>
              <a:t>, 2019). The genetically modified foods are in a position to be stored and remain fresh for a long time as compared to the original products. Lastly, there are hopes that with genetic engineering, the majority of the problems experienced in human health will be curbed. As well, the identification of new genes has been easy due to these modern techniques of bioengineering.  </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4</a:t>
            </a:fld>
            <a:endParaRPr lang="en-US"/>
          </a:p>
        </p:txBody>
      </p:sp>
    </p:spTree>
    <p:extLst>
      <p:ext uri="{BB962C8B-B14F-4D97-AF65-F5344CB8AC3E}">
        <p14:creationId xmlns:p14="http://schemas.microsoft.com/office/powerpoint/2010/main" val="27408225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I sharply feel that the failure to restrict genetic engineering may expose the techniques for abuse by scientists with personal interests. The reality of genetic engineering is that DNA insertion could be used to create severe problems for certain groups of people. Imagine that someone is allergic to shellfish if someone inserted the shellfish DNA in corn (Schultz-Bergin, 2017). A person with an allergy will be subjected to cornmeal that can trigger an allergy. The decisions by the US judiciary on patenting genetically engineered DNA sequences can lead to manipulation of the general good for humanity. We all know that the genetically modified DNA sequences have made some farmers register lower yields in the are not aware. The diversity in genetics engineering has a limitation on the available.</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5</a:t>
            </a:fld>
            <a:endParaRPr lang="en-US"/>
          </a:p>
        </p:txBody>
      </p:sp>
    </p:spTree>
    <p:extLst>
      <p:ext uri="{BB962C8B-B14F-4D97-AF65-F5344CB8AC3E}">
        <p14:creationId xmlns:p14="http://schemas.microsoft.com/office/powerpoint/2010/main" val="14368091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We can genetically engineer plants and animals to have higher nutritional values, but there is no guarantee that the outcome will match what has been envisioned. The goal of increasing resistance to certain pests or disease may happen through genetic engineering, but the genes of resistance can also be transferred to the pests or the pathogens (</a:t>
            </a:r>
            <a:r>
              <a:rPr lang="en-US" dirty="0" err="1" smtClean="0"/>
              <a:t>Krotova</a:t>
            </a:r>
            <a:r>
              <a:rPr lang="en-US" dirty="0" smtClean="0"/>
              <a:t>, Day, </a:t>
            </a:r>
            <a:r>
              <a:rPr lang="en-US" dirty="0" err="1" smtClean="0"/>
              <a:t>Hinchcliffe</a:t>
            </a:r>
            <a:r>
              <a:rPr lang="en-US" dirty="0" smtClean="0"/>
              <a:t>, &amp; </a:t>
            </a:r>
            <a:r>
              <a:rPr lang="en-US" dirty="0" err="1" smtClean="0"/>
              <a:t>Aslanidi</a:t>
            </a:r>
            <a:r>
              <a:rPr lang="en-US" dirty="0" smtClean="0"/>
              <a:t>, 2019). That creates a spiral of increasing risk to the human food chain, especially if the pathogen can affect multiple species. Cells are responsible for several different characteristics, so the complete isolation of a cell for a specific trait is difficult to do. This may be improved with new technologies or practices in the future that do not exist now. The genetic engineering techniques are very secretive, and this maintains their solidarity in different places in the world.</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6</a:t>
            </a:fld>
            <a:endParaRPr lang="en-US"/>
          </a:p>
        </p:txBody>
      </p:sp>
    </p:spTree>
    <p:extLst>
      <p:ext uri="{BB962C8B-B14F-4D97-AF65-F5344CB8AC3E}">
        <p14:creationId xmlns:p14="http://schemas.microsoft.com/office/powerpoint/2010/main" val="155165683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Every person in the world is talking about the impacts of modern genetic engineering technologies on human health. People show a lack of sufficient knowledge on what can result from the bioengineering (</a:t>
            </a:r>
            <a:r>
              <a:rPr lang="en-US" dirty="0" err="1" smtClean="0"/>
              <a:t>Krotova</a:t>
            </a:r>
            <a:r>
              <a:rPr lang="en-US" dirty="0" smtClean="0"/>
              <a:t>, Day, </a:t>
            </a:r>
            <a:r>
              <a:rPr lang="en-US" dirty="0" err="1" smtClean="0"/>
              <a:t>Hinchcliffe</a:t>
            </a:r>
            <a:r>
              <a:rPr lang="en-US" dirty="0" smtClean="0"/>
              <a:t>, &amp; </a:t>
            </a:r>
            <a:r>
              <a:rPr lang="en-US" dirty="0" err="1" smtClean="0"/>
              <a:t>Aslanidi</a:t>
            </a:r>
            <a:r>
              <a:rPr lang="en-US" dirty="0" smtClean="0"/>
              <a:t>, 2019). To minimize the impacts of these technologies, the US under the federal government enacted a law that demands the label of GMOs, and this can help people who do not like the GMOs in avoiding them. Generally, genetic engineering is quite useful for human lives, but it can turn to be harmful if not effectively managed. </a:t>
            </a:r>
          </a:p>
          <a:p>
            <a:endParaRPr lang="en-US" dirty="0"/>
          </a:p>
        </p:txBody>
      </p:sp>
      <p:sp>
        <p:nvSpPr>
          <p:cNvPr id="4" name="Slide Number Placeholder 3"/>
          <p:cNvSpPr>
            <a:spLocks noGrp="1"/>
          </p:cNvSpPr>
          <p:nvPr>
            <p:ph type="sldNum" sz="quarter" idx="10"/>
          </p:nvPr>
        </p:nvSpPr>
        <p:spPr/>
        <p:txBody>
          <a:bodyPr/>
          <a:lstStyle/>
          <a:p>
            <a:fld id="{5DDD7FC7-2D1C-4575-98CC-A64489BB9627}" type="slidenum">
              <a:rPr lang="en-US" smtClean="0"/>
              <a:t>7</a:t>
            </a:fld>
            <a:endParaRPr lang="en-US"/>
          </a:p>
        </p:txBody>
      </p:sp>
    </p:spTree>
    <p:extLst>
      <p:ext uri="{BB962C8B-B14F-4D97-AF65-F5344CB8AC3E}">
        <p14:creationId xmlns:p14="http://schemas.microsoft.com/office/powerpoint/2010/main" val="9553671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3422201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889261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6696578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CF89C35-8FB3-4FC3-A5A6-3EF50FADC9AC}"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15277697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CF89C35-8FB3-4FC3-A5A6-3EF50FADC9AC}" type="datetimeFigureOut">
              <a:rPr lang="en-US" smtClean="0"/>
              <a:t>4/18/2020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11432729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CF89C35-8FB3-4FC3-A5A6-3EF50FADC9AC}" type="datetimeFigureOut">
              <a:rPr lang="en-US" smtClean="0"/>
              <a:t>4/18/2020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7842800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CF89C35-8FB3-4FC3-A5A6-3EF50FADC9AC}" type="datetimeFigureOut">
              <a:rPr lang="en-US" smtClean="0"/>
              <a:t>4/18/2020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1367822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9CF89C35-8FB3-4FC3-A5A6-3EF50FADC9AC}" type="datetimeFigureOut">
              <a:rPr lang="en-US" smtClean="0"/>
              <a:t>4/18/2020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6761691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DD3B60-EA82-44F4-B298-916863B5757A}" type="slidenum">
              <a:rPr lang="en-US" smtClean="0"/>
              <a:t>‹#›</a:t>
            </a:fld>
            <a:endParaRPr lang="en-US"/>
          </a:p>
        </p:txBody>
      </p:sp>
      <p:sp>
        <p:nvSpPr>
          <p:cNvPr id="5" name="Date Placeholder 4"/>
          <p:cNvSpPr>
            <a:spLocks noGrp="1"/>
          </p:cNvSpPr>
          <p:nvPr>
            <p:ph type="dt" sz="half" idx="10"/>
          </p:nvPr>
        </p:nvSpPr>
        <p:spPr/>
        <p:txBody>
          <a:bodyPr/>
          <a:lstStyle/>
          <a:p>
            <a:fld id="{9CF89C35-8FB3-4FC3-A5A6-3EF50FADC9AC}" type="datetimeFigureOut">
              <a:rPr lang="en-US" smtClean="0"/>
              <a:t>4/18/2020</a:t>
            </a:fld>
            <a:endParaRPr lang="en-US"/>
          </a:p>
        </p:txBody>
      </p:sp>
    </p:spTree>
    <p:extLst>
      <p:ext uri="{BB962C8B-B14F-4D97-AF65-F5344CB8AC3E}">
        <p14:creationId xmlns:p14="http://schemas.microsoft.com/office/powerpoint/2010/main" val="1277846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38423190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428280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0457254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1196197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5036602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91215521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CF89C35-8FB3-4FC3-A5A6-3EF50FADC9AC}" type="datetimeFigureOut">
              <a:rPr lang="en-US" smtClean="0"/>
              <a:t>4/18/2020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DD3B60-EA82-44F4-B298-916863B5757A}" type="slidenum">
              <a:rPr lang="en-US" smtClean="0"/>
              <a:t>‹#›</a:t>
            </a:fld>
            <a:endParaRPr lang="en-US"/>
          </a:p>
        </p:txBody>
      </p:sp>
    </p:spTree>
    <p:extLst>
      <p:ext uri="{BB962C8B-B14F-4D97-AF65-F5344CB8AC3E}">
        <p14:creationId xmlns:p14="http://schemas.microsoft.com/office/powerpoint/2010/main" val="2354447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CF89C35-8FB3-4FC3-A5A6-3EF50FADC9AC}" type="datetimeFigureOut">
              <a:rPr lang="en-US" smtClean="0"/>
              <a:t>4/18/2020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B6DD3B60-EA82-44F4-B298-916863B5757A}" type="slidenum">
              <a:rPr lang="en-US" smtClean="0"/>
              <a:t>‹#›</a:t>
            </a:fld>
            <a:endParaRPr lang="en-US"/>
          </a:p>
        </p:txBody>
      </p:sp>
    </p:spTree>
    <p:extLst>
      <p:ext uri="{BB962C8B-B14F-4D97-AF65-F5344CB8AC3E}">
        <p14:creationId xmlns:p14="http://schemas.microsoft.com/office/powerpoint/2010/main" val="2123194824"/>
      </p:ext>
    </p:extLst>
  </p:cSld>
  <p:clrMap bg1="lt1" tx1="dk1" bg2="lt2" tx2="dk2" accent1="accent1" accent2="accent2" accent3="accent3" accent4="accent4" accent5="accent5" accent6="accent6" hlink="hlink" folHlink="folHlink"/>
  <p:sldLayoutIdLst>
    <p:sldLayoutId id="2147483678" r:id="rId1"/>
    <p:sldLayoutId id="2147483679" r:id="rId2"/>
    <p:sldLayoutId id="2147483680" r:id="rId3"/>
    <p:sldLayoutId id="2147483681" r:id="rId4"/>
    <p:sldLayoutId id="2147483682" r:id="rId5"/>
    <p:sldLayoutId id="2147483683" r:id="rId6"/>
    <p:sldLayoutId id="2147483684" r:id="rId7"/>
    <p:sldLayoutId id="2147483685" r:id="rId8"/>
    <p:sldLayoutId id="2147483686" r:id="rId9"/>
    <p:sldLayoutId id="2147483687" r:id="rId10"/>
    <p:sldLayoutId id="2147483688" r:id="rId11"/>
    <p:sldLayoutId id="2147483689" r:id="rId12"/>
    <p:sldLayoutId id="2147483690" r:id="rId13"/>
    <p:sldLayoutId id="2147483691" r:id="rId14"/>
    <p:sldLayoutId id="2147483692" r:id="rId15"/>
    <p:sldLayoutId id="2147483693"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1268177" y="2574388"/>
            <a:ext cx="8596668" cy="872198"/>
          </a:xfrm>
        </p:spPr>
        <p:txBody>
          <a:bodyPr>
            <a:normAutofit/>
          </a:bodyPr>
          <a:lstStyle/>
          <a:p>
            <a:pPr algn="ctr"/>
            <a:r>
              <a:rPr lang="en-US" sz="2800" dirty="0" smtClean="0">
                <a:latin typeface="Times New Roman" panose="02020603050405020304" pitchFamily="18" charset="0"/>
                <a:cs typeface="Times New Roman" panose="02020603050405020304" pitchFamily="18" charset="0"/>
              </a:rPr>
              <a:t>Presentation on Genetic Engineering</a:t>
            </a: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08540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694544"/>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Introduction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543987"/>
            <a:ext cx="8596668" cy="4497049"/>
          </a:xfrm>
        </p:spPr>
        <p:txBody>
          <a:bodyPr>
            <a:no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advancements in technology-enabled several changes in the field of science and these have led to the development of genetic engineering.</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Genetic engineering (GE) is a branch in biology that deals with recombination or medication of genes from different living organisms.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science of genetic engineering was developed by 1968 by a Swiss microbiologist Werner Aber and his techniques have been getting modified over time (Flores, 2019).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process of (GE) takes three essential steps, including the isolation of DNS fragments from door organisms, insertion of donor DNA fragments into a vector genome and growth of a recombinant vector in an appropriate host.</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Genetic engineering has a couple of advantages and disadvantages. The failure to restrict genetic engineering will result in adverse effects on humans and other living organisms.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529362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smtClean="0">
                <a:latin typeface="Times New Roman" panose="02020603050405020304" pitchFamily="18" charset="0"/>
                <a:cs typeface="Times New Roman" panose="02020603050405020304" pitchFamily="18" charset="0"/>
              </a:rPr>
              <a:t>Genetic Engineering should </a:t>
            </a:r>
            <a:r>
              <a:rPr lang="en-US" sz="2800" dirty="0">
                <a:latin typeface="Times New Roman" panose="02020603050405020304" pitchFamily="18" charset="0"/>
                <a:cs typeface="Times New Roman" panose="02020603050405020304" pitchFamily="18" charset="0"/>
              </a:rPr>
              <a:t>n</a:t>
            </a:r>
            <a:r>
              <a:rPr lang="en-US" sz="2800" dirty="0" smtClean="0">
                <a:latin typeface="Times New Roman" panose="02020603050405020304" pitchFamily="18" charset="0"/>
                <a:cs typeface="Times New Roman" panose="02020603050405020304" pitchFamily="18" charset="0"/>
              </a:rPr>
              <a:t>ot </a:t>
            </a:r>
            <a:r>
              <a:rPr lang="en-US" sz="2800" dirty="0">
                <a:latin typeface="Times New Roman" panose="02020603050405020304" pitchFamily="18" charset="0"/>
                <a:cs typeface="Times New Roman" panose="02020603050405020304" pitchFamily="18" charset="0"/>
              </a:rPr>
              <a:t>b</a:t>
            </a:r>
            <a:r>
              <a:rPr lang="en-US" sz="2800" dirty="0" smtClean="0">
                <a:latin typeface="Times New Roman" panose="02020603050405020304" pitchFamily="18" charset="0"/>
                <a:cs typeface="Times New Roman" panose="02020603050405020304" pitchFamily="18" charset="0"/>
              </a:rPr>
              <a:t>e Restricted by Law</a:t>
            </a:r>
            <a:br>
              <a:rPr lang="en-US" sz="2800" dirty="0" smtClean="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752600"/>
            <a:ext cx="4184035" cy="4288761"/>
          </a:xfrm>
        </p:spPr>
        <p:txBody>
          <a:bodyPr>
            <a:normAutofit fontScale="92500" lnSpcReduction="2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Genetic </a:t>
            </a:r>
            <a:r>
              <a:rPr lang="en-US" sz="2000" dirty="0">
                <a:latin typeface="Times New Roman" panose="02020603050405020304" pitchFamily="18" charset="0"/>
                <a:cs typeface="Times New Roman" panose="02020603050405020304" pitchFamily="18" charset="0"/>
              </a:rPr>
              <a:t>engineering leads to improvement in body immunity by the introduction of vaccines.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Through genetic engineering, people have been assured of food security due to the production of genetically modified foods.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modification of genes has led to the production of insecticides, which play a role in ensuring crops are properly maintained (Flores, 2019).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recombination of genes from different organisms leads to the development of living animals with more desirable characteristics.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4861370" y="1752600"/>
            <a:ext cx="4549330" cy="3746500"/>
          </a:xfrm>
          <a:prstGeom prst="rect">
            <a:avLst/>
          </a:prstGeom>
        </p:spPr>
      </p:pic>
    </p:spTree>
    <p:extLst>
      <p:ext uri="{BB962C8B-B14F-4D97-AF65-F5344CB8AC3E}">
        <p14:creationId xmlns:p14="http://schemas.microsoft.com/office/powerpoint/2010/main" val="33935570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2800" dirty="0">
                <a:latin typeface="Times New Roman" panose="02020603050405020304" pitchFamily="18" charset="0"/>
                <a:cs typeface="Times New Roman" panose="02020603050405020304" pitchFamily="18" charset="0"/>
              </a:rPr>
              <a:t>Continuation of Genetic </a:t>
            </a:r>
            <a:r>
              <a:rPr lang="en-US" sz="2800" dirty="0" smtClean="0">
                <a:latin typeface="Times New Roman" panose="02020603050405020304" pitchFamily="18" charset="0"/>
                <a:cs typeface="Times New Roman" panose="02020603050405020304" pitchFamily="18" charset="0"/>
              </a:rPr>
              <a:t>Engineering </a:t>
            </a:r>
            <a:r>
              <a:rPr lang="en-US" sz="2800" dirty="0">
                <a:latin typeface="Times New Roman" panose="02020603050405020304" pitchFamily="18" charset="0"/>
                <a:cs typeface="Times New Roman" panose="02020603050405020304" pitchFamily="18" charset="0"/>
              </a:rPr>
              <a:t>should not be </a:t>
            </a:r>
            <a:r>
              <a:rPr lang="en-US" sz="2800" dirty="0" smtClean="0">
                <a:latin typeface="Times New Roman" panose="02020603050405020304" pitchFamily="18" charset="0"/>
                <a:cs typeface="Times New Roman" panose="02020603050405020304" pitchFamily="18" charset="0"/>
              </a:rPr>
              <a:t>Restricted </a:t>
            </a:r>
            <a:r>
              <a:rPr lang="en-US" sz="2800" dirty="0">
                <a:latin typeface="Times New Roman" panose="02020603050405020304" pitchFamily="18" charset="0"/>
                <a:cs typeface="Times New Roman" panose="02020603050405020304" pitchFamily="18" charset="0"/>
              </a:rPr>
              <a:t>by </a:t>
            </a:r>
            <a:r>
              <a:rPr lang="en-US" sz="2800" dirty="0" smtClean="0">
                <a:latin typeface="Times New Roman" panose="02020603050405020304" pitchFamily="18" charset="0"/>
                <a:cs typeface="Times New Roman" panose="02020603050405020304" pitchFamily="18" charset="0"/>
              </a:rPr>
              <a:t>Law</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930400"/>
            <a:ext cx="4184035" cy="4495799"/>
          </a:xfrm>
        </p:spPr>
        <p:txBody>
          <a:bodyPr>
            <a:normAutofit fontScale="92500" lnSpcReduction="1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Genetic </a:t>
            </a:r>
            <a:r>
              <a:rPr lang="en-US" sz="2000" dirty="0">
                <a:latin typeface="Times New Roman" panose="02020603050405020304" pitchFamily="18" charset="0"/>
                <a:cs typeface="Times New Roman" panose="02020603050405020304" pitchFamily="18" charset="0"/>
              </a:rPr>
              <a:t>engineering is beneficial in that it helps in reducing the cost of production in both food and drug industries (</a:t>
            </a:r>
            <a:r>
              <a:rPr lang="en-US" sz="2000" dirty="0" err="1">
                <a:latin typeface="Times New Roman" panose="02020603050405020304" pitchFamily="18" charset="0"/>
                <a:cs typeface="Times New Roman" panose="02020603050405020304" pitchFamily="18" charset="0"/>
              </a:rPr>
              <a:t>Gatew</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Mengistu</a:t>
            </a:r>
            <a:r>
              <a:rPr lang="en-US" sz="2000" dirty="0">
                <a:latin typeface="Times New Roman" panose="02020603050405020304" pitchFamily="18" charset="0"/>
                <a:cs typeface="Times New Roman" panose="02020603050405020304" pitchFamily="18" charset="0"/>
              </a:rPr>
              <a:t>,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are chances that genetic engineering can stop human genetic infections.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 shelf life of food products that are genetically modified is higher than the original products.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Bioengineering makes it possible for a human to expand their knowledge on the identification of new genes plants and animals.  </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4953000" y="2032000"/>
            <a:ext cx="4321002" cy="3924299"/>
          </a:xfrm>
          <a:prstGeom prst="rect">
            <a:avLst/>
          </a:prstGeom>
        </p:spPr>
      </p:pic>
    </p:spTree>
    <p:extLst>
      <p:ext uri="{BB962C8B-B14F-4D97-AF65-F5344CB8AC3E}">
        <p14:creationId xmlns:p14="http://schemas.microsoft.com/office/powerpoint/2010/main" val="38409295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2800" dirty="0">
                <a:latin typeface="Times New Roman" panose="02020603050405020304" pitchFamily="18" charset="0"/>
                <a:cs typeface="Times New Roman" panose="02020603050405020304" pitchFamily="18" charset="0"/>
              </a:rPr>
              <a:t>Genetic </a:t>
            </a:r>
            <a:r>
              <a:rPr lang="en-US" sz="2800" dirty="0" smtClean="0">
                <a:latin typeface="Times New Roman" panose="02020603050405020304" pitchFamily="18" charset="0"/>
                <a:cs typeface="Times New Roman" panose="02020603050405020304" pitchFamily="18" charset="0"/>
              </a:rPr>
              <a:t>Engineering </a:t>
            </a:r>
            <a:r>
              <a:rPr lang="en-US" sz="2800" dirty="0">
                <a:latin typeface="Times New Roman" panose="02020603050405020304" pitchFamily="18" charset="0"/>
                <a:cs typeface="Times New Roman" panose="02020603050405020304" pitchFamily="18" charset="0"/>
              </a:rPr>
              <a:t>should be </a:t>
            </a:r>
            <a:r>
              <a:rPr lang="en-US" sz="2800" dirty="0" smtClean="0">
                <a:latin typeface="Times New Roman" panose="02020603050405020304" pitchFamily="18" charset="0"/>
                <a:cs typeface="Times New Roman" panose="02020603050405020304" pitchFamily="18" charset="0"/>
              </a:rPr>
              <a:t>Restricted </a:t>
            </a:r>
            <a:r>
              <a:rPr lang="en-US" sz="2800" dirty="0">
                <a:latin typeface="Times New Roman" panose="02020603050405020304" pitchFamily="18" charset="0"/>
                <a:cs typeface="Times New Roman" panose="02020603050405020304" pitchFamily="18" charset="0"/>
              </a:rPr>
              <a:t>by </a:t>
            </a:r>
            <a:r>
              <a:rPr lang="en-US" sz="2800" dirty="0" smtClean="0">
                <a:latin typeface="Times New Roman" panose="02020603050405020304" pitchFamily="18" charset="0"/>
                <a:cs typeface="Times New Roman" panose="02020603050405020304" pitchFamily="18" charset="0"/>
              </a:rPr>
              <a:t>Law</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778000"/>
            <a:ext cx="4184035" cy="4263361"/>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Genetic </a:t>
            </a:r>
            <a:r>
              <a:rPr lang="en-US" sz="2000" dirty="0">
                <a:latin typeface="Times New Roman" panose="02020603050405020304" pitchFamily="18" charset="0"/>
                <a:cs typeface="Times New Roman" panose="02020603050405020304" pitchFamily="18" charset="0"/>
              </a:rPr>
              <a:t>engineering is a technology that can be easily abused.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Bioengineering limits the amount of diversity available.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In the United States, the program can be easily copyrighted.</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It can lead to unintended negative consequences (Schultz-Bergin, 2017).</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There is a possibility that GMOs may have negative consequences when interacting with other species.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4861369" y="1930400"/>
            <a:ext cx="4854131" cy="4356100"/>
          </a:xfrm>
          <a:prstGeom prst="rect">
            <a:avLst/>
          </a:prstGeom>
        </p:spPr>
      </p:pic>
    </p:spTree>
    <p:extLst>
      <p:ext uri="{BB962C8B-B14F-4D97-AF65-F5344CB8AC3E}">
        <p14:creationId xmlns:p14="http://schemas.microsoft.com/office/powerpoint/2010/main" val="29834514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084289"/>
          </a:xfrm>
        </p:spPr>
        <p:txBody>
          <a:bodyPr>
            <a:noAutofit/>
          </a:bodyPr>
          <a:lstStyle/>
          <a:p>
            <a:pPr algn="ctr"/>
            <a:r>
              <a:rPr lang="en-US" sz="2800" dirty="0">
                <a:latin typeface="Times New Roman" panose="02020603050405020304" pitchFamily="18" charset="0"/>
                <a:cs typeface="Times New Roman" panose="02020603050405020304" pitchFamily="18" charset="0"/>
              </a:rPr>
              <a:t>Continuation of </a:t>
            </a:r>
            <a:r>
              <a:rPr lang="en-US" sz="2800" dirty="0" smtClean="0">
                <a:latin typeface="Times New Roman" panose="02020603050405020304" pitchFamily="18" charset="0"/>
                <a:cs typeface="Times New Roman" panose="02020603050405020304" pitchFamily="18" charset="0"/>
              </a:rPr>
              <a:t>Genetic Engineering </a:t>
            </a:r>
            <a:r>
              <a:rPr lang="en-US" sz="2800" dirty="0">
                <a:latin typeface="Times New Roman" panose="02020603050405020304" pitchFamily="18" charset="0"/>
                <a:cs typeface="Times New Roman" panose="02020603050405020304" pitchFamily="18" charset="0"/>
              </a:rPr>
              <a:t>should be </a:t>
            </a:r>
            <a:r>
              <a:rPr lang="en-US" sz="2800" dirty="0" smtClean="0">
                <a:latin typeface="Times New Roman" panose="02020603050405020304" pitchFamily="18" charset="0"/>
                <a:cs typeface="Times New Roman" panose="02020603050405020304" pitchFamily="18" charset="0"/>
              </a:rPr>
              <a:t>Restricted </a:t>
            </a:r>
            <a:r>
              <a:rPr lang="en-US" sz="2800" dirty="0">
                <a:latin typeface="Times New Roman" panose="02020603050405020304" pitchFamily="18" charset="0"/>
                <a:cs typeface="Times New Roman" panose="02020603050405020304" pitchFamily="18" charset="0"/>
              </a:rPr>
              <a:t>by </a:t>
            </a:r>
            <a:r>
              <a:rPr lang="en-US" sz="2800" dirty="0" smtClean="0">
                <a:latin typeface="Times New Roman" panose="02020603050405020304" pitchFamily="18" charset="0"/>
                <a:cs typeface="Times New Roman" panose="02020603050405020304" pitchFamily="18" charset="0"/>
              </a:rPr>
              <a:t>Law</a:t>
            </a:r>
            <a:r>
              <a:rPr lang="en-US" sz="2800" dirty="0">
                <a:latin typeface="Times New Roman" panose="02020603050405020304" pitchFamily="18" charset="0"/>
                <a:cs typeface="Times New Roman" panose="02020603050405020304" pitchFamily="18" charset="0"/>
              </a:rPr>
              <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2160590"/>
            <a:ext cx="8596668" cy="2876106"/>
          </a:xfrm>
        </p:spPr>
        <p:txBody>
          <a:bodyPr>
            <a:normAutofit/>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The </a:t>
            </a:r>
            <a:r>
              <a:rPr lang="en-US" sz="2000" dirty="0">
                <a:latin typeface="Times New Roman" panose="02020603050405020304" pitchFamily="18" charset="0"/>
                <a:cs typeface="Times New Roman" panose="02020603050405020304" pitchFamily="18" charset="0"/>
              </a:rPr>
              <a:t>foods made by genetic engineering are no much nutritious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It is assumed that genetic engineering turns animals into commodities.  </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Genetic engineering leads to congenital disabilities (</a:t>
            </a:r>
            <a:r>
              <a:rPr lang="en-US" sz="2000" dirty="0" err="1">
                <a:latin typeface="Times New Roman" panose="02020603050405020304" pitchFamily="18" charset="0"/>
                <a:cs typeface="Times New Roman" panose="02020603050405020304" pitchFamily="18" charset="0"/>
              </a:rPr>
              <a:t>Krotova</a:t>
            </a:r>
            <a:r>
              <a:rPr lang="en-US" sz="2000" dirty="0">
                <a:latin typeface="Times New Roman" panose="02020603050405020304" pitchFamily="18" charset="0"/>
                <a:cs typeface="Times New Roman" panose="02020603050405020304" pitchFamily="18" charset="0"/>
              </a:rPr>
              <a:t>, Day, </a:t>
            </a:r>
            <a:r>
              <a:rPr lang="en-US" sz="2000" dirty="0" err="1">
                <a:latin typeface="Times New Roman" panose="02020603050405020304" pitchFamily="18" charset="0"/>
                <a:cs typeface="Times New Roman" panose="02020603050405020304" pitchFamily="18" charset="0"/>
              </a:rPr>
              <a:t>Hinchcliffe</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Aslanidi</a:t>
            </a:r>
            <a:r>
              <a:rPr lang="en-US" sz="2000" dirty="0">
                <a:latin typeface="Times New Roman" panose="02020603050405020304" pitchFamily="18" charset="0"/>
                <a:cs typeface="Times New Roman" panose="02020603050405020304" pitchFamily="18" charset="0"/>
              </a:rPr>
              <a:t>,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With genetic engineering, there is a specified number of changes that can be made to create new pathogens</a:t>
            </a:r>
          </a:p>
          <a:p>
            <a:pPr>
              <a:buFont typeface="Wingdings" panose="05000000000000000000" pitchFamily="2" charset="2"/>
              <a:buChar char="v"/>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6994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0534" y="533400"/>
            <a:ext cx="8596668" cy="774700"/>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Conclusion</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sz="half" idx="1"/>
          </p:nvPr>
        </p:nvSpPr>
        <p:spPr>
          <a:xfrm>
            <a:off x="677334" y="1574800"/>
            <a:ext cx="4184035" cy="4711700"/>
          </a:xfrm>
        </p:spPr>
        <p:txBody>
          <a:bodyPr>
            <a:normAutofit fontScale="92500" lnSpcReduction="20000"/>
          </a:bodyPr>
          <a:lstStyle/>
          <a:p>
            <a:pPr>
              <a:buFont typeface="Wingdings" panose="05000000000000000000" pitchFamily="2" charset="2"/>
              <a:buChar char="v"/>
            </a:pPr>
            <a:r>
              <a:rPr lang="en-US" sz="2000" dirty="0" smtClean="0">
                <a:latin typeface="Times New Roman" panose="02020603050405020304" pitchFamily="18" charset="0"/>
                <a:cs typeface="Times New Roman" panose="02020603050405020304" pitchFamily="18" charset="0"/>
              </a:rPr>
              <a:t>Genetic </a:t>
            </a:r>
            <a:r>
              <a:rPr lang="en-US" sz="2000" dirty="0">
                <a:latin typeface="Times New Roman" panose="02020603050405020304" pitchFamily="18" charset="0"/>
                <a:cs typeface="Times New Roman" panose="02020603050405020304" pitchFamily="18" charset="0"/>
              </a:rPr>
              <a:t>engineering is the most controversial technology that can either save human lives or lead to severe issues that affect humans.</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Any genetic engineering program should be conducted with transparency and with the knowledge of the possible side effects on people.</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Strategies like the labeling of GMOs is one of the ways of encouraging transparency in the industry (</a:t>
            </a:r>
            <a:r>
              <a:rPr lang="en-US" sz="2000" dirty="0" err="1">
                <a:latin typeface="Times New Roman" panose="02020603050405020304" pitchFamily="18" charset="0"/>
                <a:cs typeface="Times New Roman" panose="02020603050405020304" pitchFamily="18" charset="0"/>
              </a:rPr>
              <a:t>Krotova</a:t>
            </a:r>
            <a:r>
              <a:rPr lang="en-US" sz="2000" dirty="0">
                <a:latin typeface="Times New Roman" panose="02020603050405020304" pitchFamily="18" charset="0"/>
                <a:cs typeface="Times New Roman" panose="02020603050405020304" pitchFamily="18" charset="0"/>
              </a:rPr>
              <a:t>, Day, </a:t>
            </a:r>
            <a:r>
              <a:rPr lang="en-US" sz="2000" dirty="0" err="1">
                <a:latin typeface="Times New Roman" panose="02020603050405020304" pitchFamily="18" charset="0"/>
                <a:cs typeface="Times New Roman" panose="02020603050405020304" pitchFamily="18" charset="0"/>
              </a:rPr>
              <a:t>Hinchcliffe</a:t>
            </a:r>
            <a:r>
              <a:rPr lang="en-US" sz="2000" dirty="0">
                <a:latin typeface="Times New Roman" panose="02020603050405020304" pitchFamily="18" charset="0"/>
                <a:cs typeface="Times New Roman" panose="02020603050405020304" pitchFamily="18" charset="0"/>
              </a:rPr>
              <a:t>, &amp; </a:t>
            </a:r>
            <a:r>
              <a:rPr lang="en-US" sz="2000" dirty="0" err="1">
                <a:latin typeface="Times New Roman" panose="02020603050405020304" pitchFamily="18" charset="0"/>
                <a:cs typeface="Times New Roman" panose="02020603050405020304" pitchFamily="18" charset="0"/>
              </a:rPr>
              <a:t>Aslanidi</a:t>
            </a:r>
            <a:r>
              <a:rPr lang="en-US" sz="2000" dirty="0">
                <a:latin typeface="Times New Roman" panose="02020603050405020304" pitchFamily="18" charset="0"/>
                <a:cs typeface="Times New Roman" panose="02020603050405020304" pitchFamily="18" charset="0"/>
              </a:rPr>
              <a:t>, 2019).</a:t>
            </a:r>
          </a:p>
          <a:p>
            <a:pPr>
              <a:buFont typeface="Wingdings" panose="05000000000000000000" pitchFamily="2" charset="2"/>
              <a:buChar char="v"/>
            </a:pPr>
            <a:r>
              <a:rPr lang="en-US" sz="2000" dirty="0">
                <a:latin typeface="Times New Roman" panose="02020603050405020304" pitchFamily="18" charset="0"/>
                <a:cs typeface="Times New Roman" panose="02020603050405020304" pitchFamily="18" charset="0"/>
              </a:rPr>
              <a:t> The field of bioengineering suffers the lack of sufficient knowledge of these technologies, and thus </a:t>
            </a:r>
            <a:r>
              <a:rPr lang="en-US" sz="2000" dirty="0" smtClean="0">
                <a:latin typeface="Times New Roman" panose="02020603050405020304" pitchFamily="18" charset="0"/>
                <a:cs typeface="Times New Roman" panose="02020603050405020304" pitchFamily="18" charset="0"/>
              </a:rPr>
              <a:t>researchers </a:t>
            </a:r>
            <a:r>
              <a:rPr lang="en-US" sz="2000" dirty="0">
                <a:latin typeface="Times New Roman" panose="02020603050405020304" pitchFamily="18" charset="0"/>
                <a:cs typeface="Times New Roman" panose="02020603050405020304" pitchFamily="18" charset="0"/>
              </a:rPr>
              <a:t>should show focus on educating people through researches</a:t>
            </a:r>
            <a:r>
              <a:rPr lang="en-US" sz="2000" dirty="0" smtClean="0">
                <a:latin typeface="Times New Roman" panose="02020603050405020304" pitchFamily="18" charset="0"/>
                <a:cs typeface="Times New Roman" panose="02020603050405020304" pitchFamily="18" charset="0"/>
              </a:rPr>
              <a:t>.</a:t>
            </a:r>
            <a:endParaRPr lang="en-US" sz="2000" dirty="0">
              <a:latin typeface="Times New Roman" panose="02020603050405020304" pitchFamily="18" charset="0"/>
              <a:cs typeface="Times New Roman" panose="02020603050405020304" pitchFamily="18" charset="0"/>
            </a:endParaRPr>
          </a:p>
        </p:txBody>
      </p:sp>
      <p:pic>
        <p:nvPicPr>
          <p:cNvPr id="5" name="Content Placeholder 4"/>
          <p:cNvPicPr>
            <a:picLocks noGrp="1" noChangeAspect="1"/>
          </p:cNvPicPr>
          <p:nvPr>
            <p:ph sz="half" idx="2"/>
          </p:nvPr>
        </p:nvPicPr>
        <p:blipFill>
          <a:blip r:embed="rId3"/>
          <a:stretch>
            <a:fillRect/>
          </a:stretch>
        </p:blipFill>
        <p:spPr>
          <a:xfrm>
            <a:off x="4953000" y="1485900"/>
            <a:ext cx="4864099" cy="4555461"/>
          </a:xfrm>
          <a:prstGeom prst="rect">
            <a:avLst/>
          </a:prstGeom>
        </p:spPr>
      </p:pic>
    </p:spTree>
    <p:extLst>
      <p:ext uri="{BB962C8B-B14F-4D97-AF65-F5344CB8AC3E}">
        <p14:creationId xmlns:p14="http://schemas.microsoft.com/office/powerpoint/2010/main" val="1899695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874426"/>
          </a:xfrm>
        </p:spPr>
        <p:txBody>
          <a:bodyPr>
            <a:normAutofit fontScale="90000"/>
          </a:bodyPr>
          <a:lstStyle/>
          <a:p>
            <a:pPr algn="ctr"/>
            <a:r>
              <a:rPr lang="en-US" sz="2800" dirty="0">
                <a:latin typeface="Times New Roman" panose="02020603050405020304" pitchFamily="18" charset="0"/>
                <a:cs typeface="Times New Roman" panose="02020603050405020304" pitchFamily="18" charset="0"/>
              </a:rPr>
              <a:t>References</a:t>
            </a:r>
            <a:br>
              <a:rPr lang="en-US" sz="2800" dirty="0">
                <a:latin typeface="Times New Roman" panose="02020603050405020304" pitchFamily="18" charset="0"/>
                <a:cs typeface="Times New Roman" panose="02020603050405020304" pitchFamily="18" charset="0"/>
              </a:rPr>
            </a:br>
            <a:endParaRPr lang="en-US"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677334" y="1678899"/>
            <a:ext cx="8596668" cy="3417757"/>
          </a:xfrm>
        </p:spPr>
        <p:txBody>
          <a:bodyPr>
            <a:normAutofit/>
          </a:bodyPr>
          <a:lstStyle/>
          <a:p>
            <a:pPr marL="0" indent="0">
              <a:buNone/>
            </a:pPr>
            <a:r>
              <a:rPr lang="en-US" sz="2000" dirty="0" smtClean="0">
                <a:latin typeface="Times New Roman" panose="02020603050405020304" pitchFamily="18" charset="0"/>
                <a:cs typeface="Times New Roman" panose="02020603050405020304" pitchFamily="18" charset="0"/>
              </a:rPr>
              <a:t>Flores</a:t>
            </a:r>
            <a:r>
              <a:rPr lang="en-US" sz="2000" dirty="0">
                <a:latin typeface="Times New Roman" panose="02020603050405020304" pitchFamily="18" charset="0"/>
                <a:cs typeface="Times New Roman" panose="02020603050405020304" pitchFamily="18" charset="0"/>
              </a:rPr>
              <a:t>, J. L. (2019). </a:t>
            </a:r>
            <a:r>
              <a:rPr lang="en-US" sz="2000" i="1" dirty="0">
                <a:latin typeface="Times New Roman" panose="02020603050405020304" pitchFamily="18" charset="0"/>
                <a:cs typeface="Times New Roman" panose="02020603050405020304" pitchFamily="18" charset="0"/>
              </a:rPr>
              <a:t>Genetic Engineering in Agriculture</a:t>
            </a:r>
            <a:r>
              <a:rPr lang="en-US" sz="2000" dirty="0">
                <a:latin typeface="Times New Roman" panose="02020603050405020304" pitchFamily="18" charset="0"/>
                <a:cs typeface="Times New Roman" panose="02020603050405020304" pitchFamily="18" charset="0"/>
              </a:rPr>
              <a:t>. Library of Parliament Research Publications.</a:t>
            </a:r>
          </a:p>
          <a:p>
            <a:pPr marL="0" indent="0">
              <a:buNone/>
            </a:pPr>
            <a:r>
              <a:rPr lang="en-US" sz="2000" dirty="0" err="1">
                <a:latin typeface="Times New Roman" panose="02020603050405020304" pitchFamily="18" charset="0"/>
                <a:cs typeface="Times New Roman" panose="02020603050405020304" pitchFamily="18" charset="0"/>
              </a:rPr>
              <a:t>Gatew</a:t>
            </a:r>
            <a:r>
              <a:rPr lang="en-US" sz="2000" dirty="0">
                <a:latin typeface="Times New Roman" panose="02020603050405020304" pitchFamily="18" charset="0"/>
                <a:cs typeface="Times New Roman" panose="02020603050405020304" pitchFamily="18" charset="0"/>
              </a:rPr>
              <a:t>, H., &amp; </a:t>
            </a:r>
            <a:r>
              <a:rPr lang="en-US" sz="2000" dirty="0" err="1">
                <a:latin typeface="Times New Roman" panose="02020603050405020304" pitchFamily="18" charset="0"/>
                <a:cs typeface="Times New Roman" panose="02020603050405020304" pitchFamily="18" charset="0"/>
              </a:rPr>
              <a:t>Mengistu</a:t>
            </a:r>
            <a:r>
              <a:rPr lang="en-US" sz="2000" dirty="0">
                <a:latin typeface="Times New Roman" panose="02020603050405020304" pitchFamily="18" charset="0"/>
                <a:cs typeface="Times New Roman" panose="02020603050405020304" pitchFamily="18" charset="0"/>
              </a:rPr>
              <a:t>, K. (2019). Genetically modified foods (GMOs); a review of genetic engineering. </a:t>
            </a:r>
            <a:r>
              <a:rPr lang="en-US" sz="2000" i="1" dirty="0">
                <a:latin typeface="Times New Roman" panose="02020603050405020304" pitchFamily="18" charset="0"/>
                <a:cs typeface="Times New Roman" panose="02020603050405020304" pitchFamily="18" charset="0"/>
              </a:rPr>
              <a:t>J. Life Sci. Biomed</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9</a:t>
            </a:r>
            <a:r>
              <a:rPr lang="en-US" sz="2000" dirty="0">
                <a:latin typeface="Times New Roman" panose="02020603050405020304" pitchFamily="18" charset="0"/>
                <a:cs typeface="Times New Roman" panose="02020603050405020304" pitchFamily="18" charset="0"/>
              </a:rPr>
              <a:t>(6), 157-163.</a:t>
            </a:r>
          </a:p>
          <a:p>
            <a:pPr marL="0" indent="0">
              <a:buNone/>
            </a:pPr>
            <a:r>
              <a:rPr lang="en-US" sz="2000" dirty="0" err="1">
                <a:latin typeface="Times New Roman" panose="02020603050405020304" pitchFamily="18" charset="0"/>
                <a:cs typeface="Times New Roman" panose="02020603050405020304" pitchFamily="18" charset="0"/>
              </a:rPr>
              <a:t>Krotova</a:t>
            </a:r>
            <a:r>
              <a:rPr lang="en-US" sz="2000" dirty="0">
                <a:latin typeface="Times New Roman" panose="02020603050405020304" pitchFamily="18" charset="0"/>
                <a:cs typeface="Times New Roman" panose="02020603050405020304" pitchFamily="18" charset="0"/>
              </a:rPr>
              <a:t>, K., Day, A., </a:t>
            </a:r>
            <a:r>
              <a:rPr lang="en-US" sz="2000" dirty="0" err="1">
                <a:latin typeface="Times New Roman" panose="02020603050405020304" pitchFamily="18" charset="0"/>
                <a:cs typeface="Times New Roman" panose="02020603050405020304" pitchFamily="18" charset="0"/>
              </a:rPr>
              <a:t>Hinchcliffe</a:t>
            </a:r>
            <a:r>
              <a:rPr lang="en-US" sz="2000" dirty="0">
                <a:latin typeface="Times New Roman" panose="02020603050405020304" pitchFamily="18" charset="0"/>
                <a:cs typeface="Times New Roman" panose="02020603050405020304" pitchFamily="18" charset="0"/>
              </a:rPr>
              <a:t>, E., &amp; </a:t>
            </a:r>
            <a:r>
              <a:rPr lang="en-US" sz="2000" dirty="0" err="1">
                <a:latin typeface="Times New Roman" panose="02020603050405020304" pitchFamily="18" charset="0"/>
                <a:cs typeface="Times New Roman" panose="02020603050405020304" pitchFamily="18" charset="0"/>
              </a:rPr>
              <a:t>Aslanidi</a:t>
            </a:r>
            <a:r>
              <a:rPr lang="en-US" sz="2000" dirty="0">
                <a:latin typeface="Times New Roman" panose="02020603050405020304" pitchFamily="18" charset="0"/>
                <a:cs typeface="Times New Roman" panose="02020603050405020304" pitchFamily="18" charset="0"/>
              </a:rPr>
              <a:t>, G. (2019). Bioengineering AAV6 vector-based vaccine for cancer treatment.</a:t>
            </a:r>
          </a:p>
          <a:p>
            <a:pPr marL="0" indent="0">
              <a:buNone/>
            </a:pPr>
            <a:r>
              <a:rPr lang="en-US" sz="2000" dirty="0">
                <a:latin typeface="Times New Roman" panose="02020603050405020304" pitchFamily="18" charset="0"/>
                <a:cs typeface="Times New Roman" panose="02020603050405020304" pitchFamily="18" charset="0"/>
              </a:rPr>
              <a:t>Schultz-Bergin, M. (2017). The dignity of diminished animals: Species norms and engineering to improve welfare. </a:t>
            </a:r>
            <a:r>
              <a:rPr lang="en-US" sz="2000" i="1" dirty="0">
                <a:latin typeface="Times New Roman" panose="02020603050405020304" pitchFamily="18" charset="0"/>
                <a:cs typeface="Times New Roman" panose="02020603050405020304" pitchFamily="18" charset="0"/>
              </a:rPr>
              <a:t>Ethical Theory and Moral Practice</a:t>
            </a:r>
            <a:r>
              <a:rPr lang="en-US" sz="2000" dirty="0">
                <a:latin typeface="Times New Roman" panose="02020603050405020304" pitchFamily="18" charset="0"/>
                <a:cs typeface="Times New Roman" panose="02020603050405020304" pitchFamily="18" charset="0"/>
              </a:rPr>
              <a:t>, </a:t>
            </a:r>
            <a:r>
              <a:rPr lang="en-US" sz="2000" i="1" dirty="0">
                <a:latin typeface="Times New Roman" panose="02020603050405020304" pitchFamily="18" charset="0"/>
                <a:cs typeface="Times New Roman" panose="02020603050405020304" pitchFamily="18" charset="0"/>
              </a:rPr>
              <a:t>20</a:t>
            </a:r>
            <a:r>
              <a:rPr lang="en-US" sz="2000" dirty="0">
                <a:latin typeface="Times New Roman" panose="02020603050405020304" pitchFamily="18" charset="0"/>
                <a:cs typeface="Times New Roman" panose="02020603050405020304" pitchFamily="18" charset="0"/>
              </a:rPr>
              <a:t>(4), 843-856.</a:t>
            </a:r>
          </a:p>
          <a:p>
            <a:pPr marL="0" indent="0">
              <a:buNone/>
            </a:pPr>
            <a:endParaRPr lang="en-US" sz="20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22203169"/>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28</TotalTime>
  <Words>1590</Words>
  <Application>Microsoft Office PowerPoint</Application>
  <PresentationFormat>Widescreen</PresentationFormat>
  <Paragraphs>50</Paragraphs>
  <Slides>8</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8</vt:i4>
      </vt:variant>
    </vt:vector>
  </HeadingPairs>
  <TitlesOfParts>
    <vt:vector size="15" baseType="lpstr">
      <vt:lpstr>Arial</vt:lpstr>
      <vt:lpstr>Calibri</vt:lpstr>
      <vt:lpstr>Times New Roman</vt:lpstr>
      <vt:lpstr>Trebuchet MS</vt:lpstr>
      <vt:lpstr>Wingdings</vt:lpstr>
      <vt:lpstr>Wingdings 3</vt:lpstr>
      <vt:lpstr>Facet</vt:lpstr>
      <vt:lpstr>Presentation on Genetic Engineering</vt:lpstr>
      <vt:lpstr>Introduction </vt:lpstr>
      <vt:lpstr>Genetic Engineering should not be Restricted by Law </vt:lpstr>
      <vt:lpstr>Continuation of Genetic Engineering should not be Restricted by Law </vt:lpstr>
      <vt:lpstr>Genetic Engineering should be Restricted by Law </vt:lpstr>
      <vt:lpstr>Continuation of Genetic Engineering should be Restricted by Law </vt:lpstr>
      <vt:lpstr>Conclusion </vt:lpstr>
      <vt:lpstr>References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on Genetic Engineering</dc:title>
  <dc:creator>user</dc:creator>
  <cp:lastModifiedBy>ADMIN</cp:lastModifiedBy>
  <cp:revision>11</cp:revision>
  <dcterms:created xsi:type="dcterms:W3CDTF">2020-04-18T09:31:49Z</dcterms:created>
  <dcterms:modified xsi:type="dcterms:W3CDTF">2020-04-18T05:31:39Z</dcterms:modified>
</cp:coreProperties>
</file>